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7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72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665431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fld>
            <a:endParaRPr sz="14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16" name="Google Shape;316;g5dfdcf0df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fld>
            <a:endParaRPr sz="1400" b="1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24" name="Google Shape;224;g75eedd17d1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6" name="Google Shape;266;g6c98704e0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75eedd17d1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9" name="Google Shape;299;g75eedd17d1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2" name="Google Shape;292;g75eedd17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6" name="Google Shape;306;g75eedd17d1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1"/>
          <p:cNvSpPr txBox="1">
            <a:spLocks noGrp="1"/>
          </p:cNvSpPr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1"/>
          <p:cNvSpPr txBox="1">
            <a:spLocks noGrp="1"/>
          </p:cNvSpPr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>
            <a:spLocks noGrp="1"/>
          </p:cNvSpPr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563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56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482">
          <p15:clr>
            <a:srgbClr val="FBAE40"/>
          </p15:clr>
        </p15:guide>
        <p15:guide id="2" orient="horz" pos="686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09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/>
              <a:buNone/>
            </a:pPr>
            <a:endParaRPr sz="1758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/>
              <a:buNone/>
              <a:defRPr sz="3516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>
            <a:spLocks noGrp="1"/>
          </p:cNvSpPr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  <a:defRPr sz="3164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/>
              <a:buNone/>
              <a:defRPr sz="1617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4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>
            <a:spLocks noGrp="1"/>
          </p:cNvSpPr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>
            <a:spLocks noGrp="1"/>
          </p:cNvSpPr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7"/>
          <p:cNvSpPr txBox="1">
            <a:spLocks noGrp="1"/>
          </p:cNvSpPr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 txBox="1">
            <a:spLocks noGrp="1"/>
          </p:cNvSpPr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>
            <a:spLocks noGrp="1"/>
          </p:cNvSpPr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>
            <a:spLocks noGrp="1"/>
          </p:cNvSpPr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>
            <a:spLocks noGrp="1"/>
          </p:cNvSpPr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/>
              <a:buNone/>
              <a:defRPr sz="30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31" algn="l" rtl="0">
              <a:lnSpc>
                <a:spcPct val="90000"/>
              </a:lnSpc>
              <a:spcBef>
                <a:spcPts val="703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/>
              <a:buChar char="•"/>
              <a:defRPr sz="19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35724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/>
              <a:buChar char="•"/>
              <a:defRPr sz="168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88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/>
              <a:buChar char="•"/>
              <a:defRPr sz="140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8991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8990" algn="l" rtl="0">
              <a:lnSpc>
                <a:spcPct val="90000"/>
              </a:lnSpc>
              <a:spcBef>
                <a:spcPts val="352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/>
              <a:buChar char="•"/>
              <a:defRPr sz="126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3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" name="Рисунок 1"/>
          <p:cNvPicPr>
            <a:picLocks noGrp="1" noChangeAspect="1"/>
          </p:cNvPicPr>
          <p:nvPr>
            <p:ph type="pic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" r="292"/>
          <a:stretch>
            <a:fillRect/>
          </a:stretch>
        </p:blipFill>
        <p:spPr>
          <a:xfrm>
            <a:off x="3481388" y="5121275"/>
            <a:ext cx="1300162" cy="1373188"/>
          </a:xfrm>
          <a:prstGeom prst="ellipse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4294967295"/>
          </p:nvPr>
        </p:nvSpPr>
        <p:spPr>
          <a:xfrm>
            <a:off x="5221032" y="5034486"/>
            <a:ext cx="6555300" cy="52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Гиливанов</a:t>
            </a:r>
            <a:r>
              <a:rPr lang="ru-RU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Марат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Меня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922" b="1" i="0" u="none" strike="noStrike" cap="none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слышно</a:t>
            </a:r>
            <a:r>
              <a:rPr lang="en-US" sz="4922" b="1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?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Ставьте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	       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все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хорошо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Напишите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в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чат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есть</a:t>
            </a:r>
            <a:r>
              <a:rPr lang="en-US" sz="2109" i="0" u="none" strike="noStrike" cap="none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2109" i="0" u="none" strike="noStrike" cap="none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проблемы</a:t>
            </a:r>
            <a:endParaRPr sz="2109" b="1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>
            <a:spLocks noGrp="1"/>
          </p:cNvSpPr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Защита</a:t>
            </a:r>
            <a:r>
              <a:rPr lang="en-US" sz="3600" dirty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 sz="3600" dirty="0">
              <a:latin typeface="Roboto"/>
              <a:ea typeface="Roboto"/>
              <a:cs typeface="Roboto"/>
              <a:sym typeface="Roboto"/>
            </a:endParaRPr>
          </a:p>
          <a:p>
            <a:pPr marL="0" indent="0">
              <a:buSzPts val="3600"/>
            </a:pPr>
            <a:r>
              <a:rPr lang="en-US" sz="3600" dirty="0" err="1">
                <a:latin typeface="Roboto"/>
                <a:ea typeface="Roboto"/>
                <a:cs typeface="Roboto"/>
                <a:sym typeface="Roboto"/>
              </a:rPr>
              <a:t>Тема</a:t>
            </a:r>
            <a:r>
              <a:rPr lang="en-US" sz="3600" dirty="0" smtClean="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ru-RU" sz="3600" dirty="0" smtClean="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-RU" dirty="0"/>
              <a:t>REST-сервис подсистемы потребительского кредитования Банка</a:t>
            </a: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/>
          <p:cNvPicPr>
            <a:picLocks noGrp="1" noChangeAspect="1"/>
          </p:cNvPicPr>
          <p:nvPr>
            <p:ph type="pic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" r="292"/>
          <a:stretch>
            <a:fillRect/>
          </a:stretch>
        </p:blipFill>
        <p:spPr>
          <a:xfrm>
            <a:off x="3481388" y="5085184"/>
            <a:ext cx="1334334" cy="1409279"/>
          </a:xfrm>
          <a:prstGeom prst="ellipse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>
            <a:spLocks noGrp="1"/>
          </p:cNvSpPr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/>
              <a:buNone/>
            </a:pPr>
            <a:r>
              <a:rPr lang="ru-RU" dirty="0" err="1" smtClean="0">
                <a:latin typeface="Roboto"/>
                <a:ea typeface="Roboto"/>
                <a:cs typeface="Roboto"/>
                <a:sym typeface="Roboto"/>
              </a:rPr>
              <a:t>Гиливанов</a:t>
            </a:r>
            <a:r>
              <a:rPr lang="ru-RU" dirty="0" smtClean="0">
                <a:latin typeface="Roboto"/>
                <a:ea typeface="Roboto"/>
                <a:cs typeface="Roboto"/>
                <a:sym typeface="Roboto"/>
              </a:rPr>
              <a:t> Марат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План защиты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82661" y="2478165"/>
            <a:ext cx="6958133" cy="2056735"/>
            <a:chOff x="713472" y="1197587"/>
            <a:chExt cx="6440330" cy="3434761"/>
          </a:xfrm>
        </p:grpSpPr>
        <p:sp>
          <p:nvSpPr>
            <p:cNvPr id="199" name="Google Shape;199;p24"/>
            <p:cNvSpPr/>
            <p:nvPr/>
          </p:nvSpPr>
          <p:spPr>
            <a:xfrm>
              <a:off x="713472" y="1197587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75802" y="1222188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Цели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проекта</a:t>
              </a:r>
              <a:endParaRPr sz="36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6228" y="2143564"/>
              <a:ext cx="315599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2246624"/>
              <a:ext cx="227400" cy="22110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3" y="2527786"/>
              <a:ext cx="6405545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0" y="2552443"/>
              <a:ext cx="6344945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Используемые</a:t>
              </a:r>
              <a:r>
                <a:rPr lang="en-US" sz="2800" b="1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технологии</a:t>
              </a:r>
              <a:endParaRPr sz="28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412141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4" y="3815205"/>
              <a:ext cx="6351542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lvl="0" algn="ctr">
                <a:lnSpc>
                  <a:spcPct val="90000"/>
                </a:lnSpc>
                <a:buClr>
                  <a:schemeClr val="dk1"/>
                </a:buClr>
                <a:buSzPts val="2800"/>
              </a:pPr>
              <a:r>
                <a:rPr lang="ru-RU" sz="2800" b="1" dirty="0" smtClean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Общая архитектура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890791" cy="1498327"/>
            <a:chOff x="697888" y="-395392"/>
            <a:chExt cx="63780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378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6" y="26919"/>
              <a:ext cx="6317399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lvl="0" algn="ctr">
                <a:lnSpc>
                  <a:spcPct val="90000"/>
                </a:lnSpc>
                <a:buClr>
                  <a:schemeClr val="dk1"/>
                </a:buClr>
                <a:buSzPts val="2800"/>
              </a:pP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Что</a:t>
              </a:r>
              <a:r>
                <a:rPr lang="en-US" sz="2800" b="1" dirty="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-US" sz="2800" b="1" dirty="0" err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получилось</a:t>
              </a:r>
              <a:endParaRPr sz="28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378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6" y="1289681"/>
              <a:ext cx="6317399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Выводы</a:t>
              </a:r>
              <a:endPara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проекта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40804" y="1716821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Закрепить навыки по пройденным темам курса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566876" y="1867279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61761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40804" y="330491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Применить </a:t>
            </a: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</a:t>
            </a:r>
            <a:r>
              <a:rPr lang="ru-RU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в своей предметной области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66876" y="346002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460023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071664" y="1196752"/>
            <a:ext cx="6016500" cy="2376264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Boot</a:t>
            </a:r>
            <a:b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Data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JPA</a:t>
            </a:r>
          </a:p>
          <a:p>
            <a:pPr algn="ctr"/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Data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REST</a:t>
            </a:r>
            <a:b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MVC</a:t>
            </a:r>
          </a:p>
          <a:p>
            <a:pPr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Security</a:t>
            </a:r>
            <a:b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Integration</a:t>
            </a:r>
            <a:b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Mail</a:t>
            </a:r>
            <a:b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Actuator</a:t>
            </a:r>
          </a:p>
          <a:p>
            <a:pPr algn="ctr"/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Spring Cloud Netflix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Hystrix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071191" y="3633169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Postgres, H2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066283" y="4508857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     Sprin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g Boot Test, Spring Security Test, JUnit5, </a:t>
            </a:r>
            <a:r>
              <a:rPr lang="en-US" sz="1600" dirty="0" err="1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Mockito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071664" y="5409995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Lombok, Swagger</a:t>
            </a:r>
            <a:endParaRPr sz="1600" b="0" i="0" u="none" strike="noStrike" cap="none" dirty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 dirty="0" smtClean="0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 dirty="0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Google Shape;301;p2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9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Общая 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архитектура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44" y="1340768"/>
            <a:ext cx="11651444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-US" sz="45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719675" y="1517650"/>
            <a:ext cx="10326300" cy="513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Демонстрация</a:t>
            </a:r>
            <a:r>
              <a:rPr lang="en-US" sz="3000" dirty="0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приложения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и </a:t>
            </a:r>
            <a:r>
              <a:rPr lang="en-US" sz="3000" dirty="0" err="1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исходных</a:t>
            </a:r>
            <a:r>
              <a:rPr lang="en-US" sz="3000" dirty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3000" dirty="0" err="1" smtClean="0">
                <a:solidFill>
                  <a:srgbClr val="1D1C1D"/>
                </a:solidFill>
                <a:highlight>
                  <a:srgbClr val="F8F8F8"/>
                </a:highlight>
                <a:latin typeface="Roboto"/>
                <a:ea typeface="Roboto"/>
                <a:cs typeface="Roboto"/>
                <a:sym typeface="Roboto"/>
              </a:rPr>
              <a:t>кодов</a:t>
            </a:r>
            <a:endParaRPr sz="3000" dirty="0">
              <a:solidFill>
                <a:srgbClr val="1D1C1D"/>
              </a:solidFill>
              <a:highlight>
                <a:srgbClr val="F8F8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ru-RU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</a:t>
            </a:r>
            <a:r>
              <a:rPr lang="en-US" sz="4500" b="1" dirty="0" err="1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ланы</a:t>
            </a:r>
            <a:r>
              <a:rPr lang="en-US" sz="4500" b="1" dirty="0" smtClean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по</a:t>
            </a:r>
            <a:r>
              <a:rPr lang="en-US" sz="4500" b="1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4500" b="1" dirty="0" err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развитию</a:t>
            </a:r>
            <a:endParaRPr sz="3200" i="0" u="none" strike="noStrike" cap="none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28;p25"/>
          <p:cNvSpPr/>
          <p:nvPr/>
        </p:nvSpPr>
        <p:spPr>
          <a:xfrm>
            <a:off x="234007" y="1345494"/>
            <a:ext cx="7541966" cy="66294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3429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Развитие бизнес-логики приложения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</a:p>
        </p:txBody>
      </p:sp>
      <p:sp>
        <p:nvSpPr>
          <p:cNvPr id="12" name="Google Shape;228;p25"/>
          <p:cNvSpPr/>
          <p:nvPr/>
        </p:nvSpPr>
        <p:spPr>
          <a:xfrm>
            <a:off x="234007" y="2184258"/>
            <a:ext cx="7541966" cy="66294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2.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Кеширование для увеличения производительности(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Apache Ignite)</a:t>
            </a:r>
          </a:p>
        </p:txBody>
      </p:sp>
      <p:sp>
        <p:nvSpPr>
          <p:cNvPr id="13" name="Google Shape;228;p25"/>
          <p:cNvSpPr/>
          <p:nvPr/>
        </p:nvSpPr>
        <p:spPr>
          <a:xfrm>
            <a:off x="234007" y="2999598"/>
            <a:ext cx="7541966" cy="66294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Асинхронное взаимодействие с внешними системами(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Kafka)</a:t>
            </a:r>
          </a:p>
        </p:txBody>
      </p:sp>
      <p:sp>
        <p:nvSpPr>
          <p:cNvPr id="14" name="Google Shape;228;p25"/>
          <p:cNvSpPr/>
          <p:nvPr/>
        </p:nvSpPr>
        <p:spPr>
          <a:xfrm>
            <a:off x="234007" y="3797034"/>
            <a:ext cx="7541966" cy="66294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4.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Асинхронное взаимодействие с внешними системами(</a:t>
            </a: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Kafka)</a:t>
            </a:r>
          </a:p>
        </p:txBody>
      </p:sp>
      <p:sp>
        <p:nvSpPr>
          <p:cNvPr id="15" name="Google Shape;228;p25"/>
          <p:cNvSpPr/>
          <p:nvPr/>
        </p:nvSpPr>
        <p:spPr>
          <a:xfrm>
            <a:off x="234007" y="4567044"/>
            <a:ext cx="7541966" cy="66294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5. Front-end </a:t>
            </a:r>
            <a:r>
              <a:rPr lang="ru-RU" sz="1600" dirty="0" smtClean="0">
                <a:solidFill>
                  <a:srgbClr val="3F3F3F"/>
                </a:solidFill>
                <a:latin typeface="Roboto"/>
                <a:ea typeface="Roboto"/>
                <a:cs typeface="Roboto"/>
                <a:sym typeface="Roboto"/>
              </a:rPr>
              <a:t>для администратора</a:t>
            </a:r>
            <a:endParaRPr lang="en-US" sz="1600" dirty="0" smtClean="0">
              <a:solidFill>
                <a:srgbClr val="3F3F3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140</Words>
  <Application>Microsoft Office PowerPoint</Application>
  <PresentationFormat>Произвольный</PresentationFormat>
  <Paragraphs>51</Paragraphs>
  <Slides>10</Slides>
  <Notes>10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1" baseType="lpstr">
      <vt:lpstr>Специальное оформление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Пользователь Windows</cp:lastModifiedBy>
  <cp:revision>7</cp:revision>
  <dcterms:modified xsi:type="dcterms:W3CDTF">2020-05-27T21:15:36Z</dcterms:modified>
</cp:coreProperties>
</file>